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33" r:id="rId38"/>
  </p:sldIdLst>
  <p:sldSz cx="9144000" cy="5143500" type="screen16x9"/>
  <p:notesSz cx="6858000" cy="9144000"/>
  <p:embeddedFontLs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6BB5C-DED0-46FA-9CA9-FFAE774D9575}">
  <a:tblStyle styleId="{6486BB5C-DED0-46FA-9CA9-FFAE774D9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966B7B-31A9-46C4-BEDC-C804B2B892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febb5389d_0_130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7febb5389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febb5389d_0_367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7febb5389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273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febb5389d_0_37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febb5389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29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febb5389d_0_38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7febb5389d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66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febb5389d_0_40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7febb5389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561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febb5389d_0_42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7febb5389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416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febb5389d_0_43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7febb5389d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128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febb5389d_0_43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7febb5389d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14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febb5389d_0_446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7febb5389d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229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febb5389d_0_467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7febb5389d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807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febb5389d_0_476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7febb5389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7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ebb5389d_0_13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7febb5389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febb5389d_0_490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7febb5389d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094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febb5389d_0_497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7febb5389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258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febb5389d_0_50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7febb5389d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974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febb5389d_0_51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7febb5389d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61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febb5389d_0_52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7febb5389d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81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febb5389d_0_531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7febb5389d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008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febb5389d_0_53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7febb5389d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100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febb5389d_0_56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7febb5389d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8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febb5389d_0_57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7febb5389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976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febb5389d_0_58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febb5389d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6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ebb5389d_0_31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7febb5389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775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febb5389d_0_59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ebb5389d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243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ebb5389d_0_59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ebb5389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84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febb5389d_0_60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7febb5389d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53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febb5389d_0_61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7febb5389d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036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febb5389d_0_62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7febb5389d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478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febb5389d_0_63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7febb5389d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84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febb5389d_0_65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7febb5389d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89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febb5389d_0_92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7febb5389d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ebb5389d_0_32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febb5389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42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ebb5389d_0_33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7febb5389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49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febb5389d_0_33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7febb5389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740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ebb5389d_0_34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7febb5389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15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ebb5389d_0_35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febb5389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77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febb5389d_0_361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7febb5389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55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03287" y="3926681"/>
            <a:ext cx="7772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PATRONES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03287" y="2665809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Profesora: M. en C. Ma. Elena Cruz Meza,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e-mail: </a:t>
            </a:r>
            <a:r>
              <a:rPr lang="en-GB" sz="24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escom.pr@gmail.com</a:t>
            </a:r>
            <a:endParaRPr/>
          </a:p>
        </p:txBody>
      </p:sp>
      <p:pic>
        <p:nvPicPr>
          <p:cNvPr id="68" name="Google Shape;68;p15" descr="ip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87" y="192881"/>
            <a:ext cx="638175" cy="90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descr="http://www.k4ch0.net/blog/wp-content/uploads/2009/07/ESCO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8412" y="261938"/>
            <a:ext cx="847725" cy="79771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  <a:effectLst>
            <a:outerShdw blurRad="63500" dist="53881" dir="13500000">
              <a:schemeClr val="lt2">
                <a:alpha val="498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933575" y="250031"/>
            <a:ext cx="5276700" cy="738300"/>
          </a:xfrm>
          <a:prstGeom prst="rect">
            <a:avLst/>
          </a:prstGeom>
          <a:noFill/>
          <a:ln>
            <a:noFill/>
          </a:ln>
          <a:effectLst>
            <a:outerShdw blurRad="63500" dist="53881" dir="13500000">
              <a:schemeClr val="lt2">
                <a:alpha val="498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INSTITUTO POLITÉCNICO NACIONAL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ESCUELA SUPERIOR DE CÓMPUTO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DEPARTAMENTO DE INGENIERÍA EN SISTEMAS COMPUTACIONALES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ACADEMIA DE INGENIERÍA DE SOFTWARE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 b="92770"/>
          <a:stretch/>
        </p:blipFill>
        <p:spPr>
          <a:xfrm>
            <a:off x="1171575" y="310752"/>
            <a:ext cx="7354875" cy="3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 rotWithShape="1">
          <a:blip r:embed="rId3">
            <a:alphaModFix/>
          </a:blip>
          <a:srcRect l="-1170" t="25155" r="1170"/>
          <a:stretch/>
        </p:blipFill>
        <p:spPr>
          <a:xfrm>
            <a:off x="638175" y="1228781"/>
            <a:ext cx="5840425" cy="26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/>
        </p:nvSpPr>
        <p:spPr>
          <a:xfrm>
            <a:off x="4237500" y="3895050"/>
            <a:ext cx="4289100" cy="45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obtiene mediante la transformación negativa en niveles de gris, en un rango de [0, L-1]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244782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92458"/>
          <a:stretch/>
        </p:blipFill>
        <p:spPr>
          <a:xfrm>
            <a:off x="684200" y="582215"/>
            <a:ext cx="7350124" cy="31858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/>
        </p:nvSpPr>
        <p:spPr>
          <a:xfrm>
            <a:off x="2828500" y="3827925"/>
            <a:ext cx="47277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 en incrementar el rango dinámico de los niveles de gris de la imagen que es procesada</a:t>
            </a:r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 rotWithShape="1">
          <a:blip r:embed="rId3">
            <a:alphaModFix/>
          </a:blip>
          <a:srcRect l="22120" t="33755" r="22895" b="6"/>
          <a:stretch/>
        </p:blipFill>
        <p:spPr>
          <a:xfrm>
            <a:off x="1286125" y="1378406"/>
            <a:ext cx="3285875" cy="227500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/>
          <p:nvPr/>
        </p:nvSpPr>
        <p:spPr>
          <a:xfrm>
            <a:off x="7470575" y="3827925"/>
            <a:ext cx="281700" cy="385500"/>
          </a:xfrm>
          <a:prstGeom prst="chevron">
            <a:avLst>
              <a:gd name="adj" fmla="val 6522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0"/>
          <p:cNvSpPr/>
          <p:nvPr/>
        </p:nvSpPr>
        <p:spPr>
          <a:xfrm rot="10800000">
            <a:off x="2601925" y="3828075"/>
            <a:ext cx="281700" cy="385500"/>
          </a:xfrm>
          <a:prstGeom prst="chevron">
            <a:avLst>
              <a:gd name="adj" fmla="val 6522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132707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62" name="Google Shape;362;p51"/>
          <p:cNvPicPr preferRelativeResize="0"/>
          <p:nvPr/>
        </p:nvPicPr>
        <p:blipFill rotWithShape="1">
          <a:blip r:embed="rId3">
            <a:alphaModFix/>
          </a:blip>
          <a:srcRect b="89975"/>
          <a:stretch/>
        </p:blipFill>
        <p:spPr>
          <a:xfrm>
            <a:off x="359575" y="353614"/>
            <a:ext cx="8424849" cy="418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51"/>
          <p:cNvGrpSpPr/>
          <p:nvPr/>
        </p:nvGrpSpPr>
        <p:grpSpPr>
          <a:xfrm>
            <a:off x="2684843" y="1457351"/>
            <a:ext cx="2459336" cy="2869229"/>
            <a:chOff x="3071457" y="2013875"/>
            <a:chExt cx="1944600" cy="1569600"/>
          </a:xfrm>
        </p:grpSpPr>
        <p:sp>
          <p:nvSpPr>
            <p:cNvPr id="364" name="Google Shape;364;p51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1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Sí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5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transformación es una función lineal y no produce cambios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7" name="Google Shape;367;p51"/>
          <p:cNvGrpSpPr/>
          <p:nvPr/>
        </p:nvGrpSpPr>
        <p:grpSpPr>
          <a:xfrm>
            <a:off x="228526" y="1457351"/>
            <a:ext cx="2459336" cy="2869229"/>
            <a:chOff x="1126863" y="2013875"/>
            <a:chExt cx="1944600" cy="1569600"/>
          </a:xfrm>
        </p:grpSpPr>
        <p:sp>
          <p:nvSpPr>
            <p:cNvPr id="368" name="Google Shape;368;p5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1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Las posiciones de  ri e si, controlan la función de transferencia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51"/>
            <p:cNvSpPr txBox="1"/>
            <p:nvPr/>
          </p:nvSpPr>
          <p:spPr>
            <a:xfrm>
              <a:off x="1351618" y="2716349"/>
              <a:ext cx="1451700" cy="344700"/>
            </a:xfrm>
            <a:prstGeom prst="rect">
              <a:avLst/>
            </a:prstGeom>
            <a:gradFill>
              <a:gsLst>
                <a:gs pos="0">
                  <a:srgbClr val="DCECD5"/>
                </a:gs>
                <a:gs pos="100000">
                  <a:srgbClr val="93BC8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1" name="Google Shape;371;p51"/>
          <p:cNvGrpSpPr/>
          <p:nvPr/>
        </p:nvGrpSpPr>
        <p:grpSpPr>
          <a:xfrm>
            <a:off x="5141016" y="1457351"/>
            <a:ext cx="3795618" cy="2869229"/>
            <a:chOff x="5015938" y="2013875"/>
            <a:chExt cx="3001200" cy="1569600"/>
          </a:xfrm>
        </p:grpSpPr>
        <p:sp>
          <p:nvSpPr>
            <p:cNvPr id="372" name="Google Shape;372;p5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1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transformación se convierte en una función de umbralización (se binariza), sí se cumple que: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51"/>
            <p:cNvSpPr txBox="1"/>
            <p:nvPr/>
          </p:nvSpPr>
          <p:spPr>
            <a:xfrm>
              <a:off x="5480719" y="2806618"/>
              <a:ext cx="2171100" cy="3390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51"/>
          <p:cNvGrpSpPr/>
          <p:nvPr/>
        </p:nvGrpSpPr>
        <p:grpSpPr>
          <a:xfrm>
            <a:off x="4976605" y="2713496"/>
            <a:ext cx="330840" cy="475933"/>
            <a:chOff x="4858109" y="2631368"/>
            <a:chExt cx="316442" cy="315000"/>
          </a:xfrm>
        </p:grpSpPr>
        <p:sp>
          <p:nvSpPr>
            <p:cNvPr id="376" name="Google Shape;376;p5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/>
              </a:br>
              <a:endParaRPr/>
            </a:p>
          </p:txBody>
        </p:sp>
      </p:grpSp>
      <p:grpSp>
        <p:nvGrpSpPr>
          <p:cNvPr id="378" name="Google Shape;378;p51"/>
          <p:cNvGrpSpPr/>
          <p:nvPr/>
        </p:nvGrpSpPr>
        <p:grpSpPr>
          <a:xfrm>
            <a:off x="2526454" y="2713741"/>
            <a:ext cx="329327" cy="476045"/>
            <a:chOff x="3157188" y="909150"/>
            <a:chExt cx="470400" cy="470400"/>
          </a:xfrm>
        </p:grpSpPr>
        <p:sp>
          <p:nvSpPr>
            <p:cNvPr id="379" name="Google Shape;379;p5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l="10265" t="76482" r="44292" b="14291"/>
          <a:stretch/>
        </p:blipFill>
        <p:spPr>
          <a:xfrm>
            <a:off x="5883950" y="3056550"/>
            <a:ext cx="2459325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 rotWithShape="1">
          <a:blip r:embed="rId3">
            <a:alphaModFix/>
          </a:blip>
          <a:srcRect l="33989" t="23582" r="38141" b="66487"/>
          <a:stretch/>
        </p:blipFill>
        <p:spPr>
          <a:xfrm>
            <a:off x="588173" y="2906625"/>
            <a:ext cx="1679676" cy="29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 rotWithShape="1">
          <a:blip r:embed="rId3">
            <a:alphaModFix/>
          </a:blip>
          <a:srcRect l="9776" t="51661" r="61273" b="38469"/>
          <a:stretch/>
        </p:blipFill>
        <p:spPr>
          <a:xfrm>
            <a:off x="3036662" y="2223881"/>
            <a:ext cx="1755549" cy="29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638660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362" y="681037"/>
            <a:ext cx="2927746" cy="19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627459"/>
            <a:ext cx="2085975" cy="206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9075" y="2799159"/>
            <a:ext cx="2085975" cy="210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0225" y="2802731"/>
            <a:ext cx="2100263" cy="209311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/>
          <p:nvPr/>
        </p:nvSpPr>
        <p:spPr>
          <a:xfrm>
            <a:off x="3508375" y="1602581"/>
            <a:ext cx="1079400" cy="330900"/>
          </a:xfrm>
          <a:prstGeom prst="rightArrow">
            <a:avLst>
              <a:gd name="adj1" fmla="val 17185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 rot="773625">
            <a:off x="8399683" y="2576970"/>
            <a:ext cx="510882" cy="1169181"/>
          </a:xfrm>
          <a:prstGeom prst="curvedLeftArrow">
            <a:avLst>
              <a:gd name="adj1" fmla="val 17875"/>
              <a:gd name="adj2" fmla="val 20669"/>
              <a:gd name="adj3" fmla="val 54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3508374" y="4030265"/>
            <a:ext cx="1350963" cy="323850"/>
          </a:xfrm>
          <a:custGeom>
            <a:avLst/>
            <a:gdLst/>
            <a:ahLst/>
            <a:cxnLst/>
            <a:rect l="l" t="t" r="r" b="b"/>
            <a:pathLst>
              <a:path w="1350963" h="431800" extrusionOk="0">
                <a:moveTo>
                  <a:pt x="0" y="107950"/>
                </a:moveTo>
                <a:lnTo>
                  <a:pt x="13494" y="107950"/>
                </a:lnTo>
                <a:lnTo>
                  <a:pt x="13494" y="323850"/>
                </a:lnTo>
                <a:lnTo>
                  <a:pt x="0" y="323850"/>
                </a:lnTo>
                <a:lnTo>
                  <a:pt x="0" y="107950"/>
                </a:lnTo>
                <a:close/>
                <a:moveTo>
                  <a:pt x="26988" y="107950"/>
                </a:moveTo>
                <a:lnTo>
                  <a:pt x="53975" y="107950"/>
                </a:lnTo>
                <a:lnTo>
                  <a:pt x="53975" y="323850"/>
                </a:lnTo>
                <a:lnTo>
                  <a:pt x="26988" y="323850"/>
                </a:lnTo>
                <a:lnTo>
                  <a:pt x="26988" y="107950"/>
                </a:lnTo>
                <a:close/>
                <a:moveTo>
                  <a:pt x="67469" y="107950"/>
                </a:moveTo>
                <a:lnTo>
                  <a:pt x="1135063" y="107950"/>
                </a:lnTo>
                <a:lnTo>
                  <a:pt x="1135063" y="0"/>
                </a:lnTo>
                <a:lnTo>
                  <a:pt x="1350963" y="215900"/>
                </a:lnTo>
                <a:lnTo>
                  <a:pt x="1135063" y="431800"/>
                </a:lnTo>
                <a:lnTo>
                  <a:pt x="1135063" y="323850"/>
                </a:lnTo>
                <a:lnTo>
                  <a:pt x="67469" y="323850"/>
                </a:lnTo>
                <a:lnTo>
                  <a:pt x="67469" y="10795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302425" y="171432"/>
            <a:ext cx="4844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2000" b="1">
                <a:solidFill>
                  <a:schemeClr val="dk1"/>
                </a:solidFill>
              </a:rPr>
              <a:t>Ej1. de </a:t>
            </a:r>
            <a:r>
              <a:rPr lang="en-GB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con bajo contraste</a:t>
            </a:r>
            <a:endParaRPr sz="2000"/>
          </a:p>
        </p:txBody>
      </p:sp>
      <p:sp>
        <p:nvSpPr>
          <p:cNvPr id="397" name="Google Shape;397;p52"/>
          <p:cNvSpPr txBox="1"/>
          <p:nvPr/>
        </p:nvSpPr>
        <p:spPr>
          <a:xfrm>
            <a:off x="5210175" y="4866084"/>
            <a:ext cx="3465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 realce de contraste</a:t>
            </a:r>
            <a:endParaRPr/>
          </a:p>
        </p:txBody>
      </p:sp>
      <p:sp>
        <p:nvSpPr>
          <p:cNvPr id="398" name="Google Shape;398;p52"/>
          <p:cNvSpPr txBox="1"/>
          <p:nvPr/>
        </p:nvSpPr>
        <p:spPr>
          <a:xfrm>
            <a:off x="454025" y="4885134"/>
            <a:ext cx="3092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binaria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220740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04" name="Google Shape;404;p53"/>
          <p:cNvSpPr txBox="1"/>
          <p:nvPr/>
        </p:nvSpPr>
        <p:spPr>
          <a:xfrm>
            <a:off x="2081212" y="4866084"/>
            <a:ext cx="18906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original</a:t>
            </a:r>
            <a:endParaRPr sz="900"/>
          </a:p>
        </p:txBody>
      </p:sp>
      <p:sp>
        <p:nvSpPr>
          <p:cNvPr id="405" name="Google Shape;405;p53"/>
          <p:cNvSpPr txBox="1"/>
          <p:nvPr/>
        </p:nvSpPr>
        <p:spPr>
          <a:xfrm>
            <a:off x="5270500" y="4839890"/>
            <a:ext cx="363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3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con realce de contraste</a:t>
            </a:r>
            <a:endParaRPr sz="900"/>
          </a:p>
        </p:txBody>
      </p:sp>
      <p:pic>
        <p:nvPicPr>
          <p:cNvPr id="406" name="Google Shape;40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6512" y="561975"/>
            <a:ext cx="2671763" cy="430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0325" y="546497"/>
            <a:ext cx="2657475" cy="42933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3"/>
          <p:cNvSpPr txBox="1"/>
          <p:nvPr/>
        </p:nvSpPr>
        <p:spPr>
          <a:xfrm>
            <a:off x="457200" y="76200"/>
            <a:ext cx="6821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Ej2. Mejora del contraste</a:t>
            </a:r>
            <a:endParaRPr sz="1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83278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0" y="83344"/>
            <a:ext cx="8991601" cy="498766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/>
          <p:nvPr/>
        </p:nvSpPr>
        <p:spPr>
          <a:xfrm>
            <a:off x="3637425" y="267038"/>
            <a:ext cx="5094600" cy="2865900"/>
          </a:xfrm>
          <a:prstGeom prst="wedgeRectCallout">
            <a:avLst>
              <a:gd name="adj1" fmla="val -52978"/>
              <a:gd name="adj2" fmla="val 63328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900" y="373675"/>
            <a:ext cx="4809899" cy="267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765843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22" name="Google Shape;422;p55"/>
          <p:cNvSpPr txBox="1"/>
          <p:nvPr/>
        </p:nvSpPr>
        <p:spPr>
          <a:xfrm>
            <a:off x="0" y="378619"/>
            <a:ext cx="9144000" cy="47649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4737" y="430415"/>
            <a:ext cx="4486275" cy="466129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 txBox="1"/>
          <p:nvPr/>
        </p:nvSpPr>
        <p:spPr>
          <a:xfrm rot="-5400000">
            <a:off x="-681975" y="2607600"/>
            <a:ext cx="43812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3F3F3"/>
                </a:solidFill>
              </a:rPr>
              <a:t>Analizados los diferentes niveles de brillo presentes en una imagen</a:t>
            </a:r>
            <a:endParaRPr sz="2300" b="1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49273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30" name="Google Shape;430;p56"/>
          <p:cNvSpPr txBox="1"/>
          <p:nvPr/>
        </p:nvSpPr>
        <p:spPr>
          <a:xfrm>
            <a:off x="6609920" y="2697845"/>
            <a:ext cx="2477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congue tempus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1" name="Google Shape;431;p56"/>
          <p:cNvGrpSpPr/>
          <p:nvPr/>
        </p:nvGrpSpPr>
        <p:grpSpPr>
          <a:xfrm>
            <a:off x="512004" y="2406191"/>
            <a:ext cx="3466811" cy="2166169"/>
            <a:chOff x="3340477" y="1484741"/>
            <a:chExt cx="1423800" cy="1423800"/>
          </a:xfrm>
        </p:grpSpPr>
        <p:sp>
          <p:nvSpPr>
            <p:cNvPr id="432" name="Google Shape;432;p56"/>
            <p:cNvSpPr/>
            <p:nvPr/>
          </p:nvSpPr>
          <p:spPr>
            <a:xfrm>
              <a:off x="3340477" y="1484741"/>
              <a:ext cx="1423800" cy="14238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6"/>
            <p:cNvSpPr txBox="1"/>
            <p:nvPr/>
          </p:nvSpPr>
          <p:spPr>
            <a:xfrm>
              <a:off x="3551156" y="1705892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“forma” del histograma de una imagen NOS PROVEE información útil acerca de la posibilidad de hacer un realce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" name="Google Shape;434;p56"/>
          <p:cNvGrpSpPr/>
          <p:nvPr/>
        </p:nvGrpSpPr>
        <p:grpSpPr>
          <a:xfrm>
            <a:off x="4171788" y="474693"/>
            <a:ext cx="4440536" cy="3093250"/>
            <a:chOff x="2902488" y="902232"/>
            <a:chExt cx="3339000" cy="3339000"/>
          </a:xfrm>
        </p:grpSpPr>
        <p:sp>
          <p:nvSpPr>
            <p:cNvPr id="435" name="Google Shape;435;p5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0D5DD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6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56"/>
          <p:cNvGrpSpPr/>
          <p:nvPr/>
        </p:nvGrpSpPr>
        <p:grpSpPr>
          <a:xfrm>
            <a:off x="5184573" y="1180193"/>
            <a:ext cx="2414965" cy="1682250"/>
            <a:chOff x="3664038" y="1663782"/>
            <a:chExt cx="1815900" cy="1815900"/>
          </a:xfrm>
        </p:grpSpPr>
        <p:sp>
          <p:nvSpPr>
            <p:cNvPr id="438" name="Google Shape;438;p5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Tipos de proceso del histograma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0" name="Google Shape;440;p56"/>
          <p:cNvGrpSpPr/>
          <p:nvPr/>
        </p:nvGrpSpPr>
        <p:grpSpPr>
          <a:xfrm>
            <a:off x="4115114" y="429984"/>
            <a:ext cx="1421131" cy="989951"/>
            <a:chOff x="2859873" y="853971"/>
            <a:chExt cx="1068600" cy="1068600"/>
          </a:xfrm>
        </p:grpSpPr>
        <p:sp>
          <p:nvSpPr>
            <p:cNvPr id="441" name="Google Shape;441;p5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434343"/>
                </a:solidFill>
              </a:endParaRPr>
            </a:p>
          </p:txBody>
        </p:sp>
        <p:sp>
          <p:nvSpPr>
            <p:cNvPr id="442" name="Google Shape;442;p56"/>
            <p:cNvSpPr txBox="1"/>
            <p:nvPr/>
          </p:nvSpPr>
          <p:spPr>
            <a:xfrm>
              <a:off x="2970303" y="1022193"/>
              <a:ext cx="805200" cy="7365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Ecualización 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3" name="Google Shape;443;p56"/>
          <p:cNvGrpSpPr/>
          <p:nvPr/>
        </p:nvGrpSpPr>
        <p:grpSpPr>
          <a:xfrm>
            <a:off x="7246464" y="2635101"/>
            <a:ext cx="1421131" cy="989951"/>
            <a:chOff x="5214448" y="3234278"/>
            <a:chExt cx="1068600" cy="1068600"/>
          </a:xfrm>
        </p:grpSpPr>
        <p:sp>
          <p:nvSpPr>
            <p:cNvPr id="444" name="Google Shape;444;p5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/>
            </a:p>
          </p:txBody>
        </p:sp>
        <p:sp>
          <p:nvSpPr>
            <p:cNvPr id="445" name="Google Shape;445;p56"/>
            <p:cNvSpPr txBox="1"/>
            <p:nvPr/>
          </p:nvSpPr>
          <p:spPr>
            <a:xfrm>
              <a:off x="5367383" y="3402496"/>
              <a:ext cx="825900" cy="745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Especificación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6" name="Google Shape;446;p56"/>
          <p:cNvSpPr/>
          <p:nvPr/>
        </p:nvSpPr>
        <p:spPr>
          <a:xfrm rot="-1183272">
            <a:off x="3915090" y="2873089"/>
            <a:ext cx="566317" cy="343961"/>
          </a:xfrm>
          <a:prstGeom prst="chevron">
            <a:avLst>
              <a:gd name="adj" fmla="val 500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173371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3">
            <a:alphaModFix/>
          </a:blip>
          <a:srcRect l="5311" t="57261"/>
          <a:stretch/>
        </p:blipFill>
        <p:spPr>
          <a:xfrm>
            <a:off x="2821992" y="3055688"/>
            <a:ext cx="5501100" cy="120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 l="19202" t="40237" r="12168" b="41097"/>
          <a:stretch/>
        </p:blipFill>
        <p:spPr>
          <a:xfrm>
            <a:off x="1363425" y="1474331"/>
            <a:ext cx="3367776" cy="48684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57"/>
          <p:cNvPicPr preferRelativeResize="0"/>
          <p:nvPr/>
        </p:nvPicPr>
        <p:blipFill rotWithShape="1">
          <a:blip r:embed="rId3">
            <a:alphaModFix/>
          </a:blip>
          <a:srcRect b="90284"/>
          <a:stretch/>
        </p:blipFill>
        <p:spPr>
          <a:xfrm>
            <a:off x="277125" y="218896"/>
            <a:ext cx="7869224" cy="4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/>
          <p:nvPr/>
        </p:nvSpPr>
        <p:spPr>
          <a:xfrm>
            <a:off x="2581525" y="2860219"/>
            <a:ext cx="6003300" cy="1558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7"/>
          <p:cNvSpPr/>
          <p:nvPr/>
        </p:nvSpPr>
        <p:spPr>
          <a:xfrm rot="-639180">
            <a:off x="5045045" y="1601927"/>
            <a:ext cx="918531" cy="10992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6613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371475"/>
            <a:ext cx="8546700" cy="47383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2" name="Google Shape;462;p58"/>
          <p:cNvPicPr preferRelativeResize="0"/>
          <p:nvPr/>
        </p:nvPicPr>
        <p:blipFill rotWithShape="1">
          <a:blip r:embed="rId4">
            <a:alphaModFix/>
          </a:blip>
          <a:srcRect t="1564" b="89519"/>
          <a:stretch/>
        </p:blipFill>
        <p:spPr>
          <a:xfrm>
            <a:off x="1251150" y="16631"/>
            <a:ext cx="6291525" cy="35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64" name="Google Shape;464;p58"/>
          <p:cNvSpPr/>
          <p:nvPr/>
        </p:nvSpPr>
        <p:spPr>
          <a:xfrm>
            <a:off x="588075" y="560975"/>
            <a:ext cx="7436100" cy="18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58"/>
          <p:cNvPicPr preferRelativeResize="0"/>
          <p:nvPr/>
        </p:nvPicPr>
        <p:blipFill rotWithShape="1">
          <a:blip r:embed="rId4">
            <a:alphaModFix/>
          </a:blip>
          <a:srcRect l="9366" t="11944" r="10370" b="45608"/>
          <a:stretch/>
        </p:blipFill>
        <p:spPr>
          <a:xfrm>
            <a:off x="3962400" y="965081"/>
            <a:ext cx="3899049" cy="130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 rotWithShape="1">
          <a:blip r:embed="rId5">
            <a:alphaModFix/>
          </a:blip>
          <a:srcRect l="17452" t="40554" r="13510" b="41437"/>
          <a:stretch/>
        </p:blipFill>
        <p:spPr>
          <a:xfrm>
            <a:off x="763600" y="755531"/>
            <a:ext cx="3520900" cy="48815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/>
          <p:nvPr/>
        </p:nvSpPr>
        <p:spPr>
          <a:xfrm>
            <a:off x="575825" y="560976"/>
            <a:ext cx="7436100" cy="1936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826200" y="2202994"/>
            <a:ext cx="577500" cy="147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798986" y="2145844"/>
            <a:ext cx="577500" cy="1470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1629025" y="2337713"/>
            <a:ext cx="453000" cy="45900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8"/>
          <p:cNvSpPr/>
          <p:nvPr/>
        </p:nvSpPr>
        <p:spPr>
          <a:xfrm rot="7543325">
            <a:off x="4329450" y="4338911"/>
            <a:ext cx="368414" cy="58272"/>
          </a:xfrm>
          <a:prstGeom prst="homePlate">
            <a:avLst>
              <a:gd name="adj" fmla="val 50000"/>
            </a:avLst>
          </a:prstGeom>
          <a:solidFill>
            <a:srgbClr val="43434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84722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solidFill>
            <a:srgbClr val="FE96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 Introducción a la selección de características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 Pre-procesamiento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 Selección de características basada en la prueba de hipótesis estadística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 Medidas para la separación de clases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2.5 Generación óptima de características</a:t>
            </a:r>
            <a:endParaRPr sz="900"/>
          </a:p>
        </p:txBody>
      </p:sp>
      <p:sp>
        <p:nvSpPr>
          <p:cNvPr id="77" name="Google Shape;77;p16"/>
          <p:cNvSpPr txBox="1"/>
          <p:nvPr/>
        </p:nvSpPr>
        <p:spPr>
          <a:xfrm>
            <a:off x="4939500" y="25084"/>
            <a:ext cx="27876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 II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63" y="2392328"/>
            <a:ext cx="22002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8" y="2401263"/>
            <a:ext cx="22002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75" y="952075"/>
            <a:ext cx="29718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77" name="Google Shape;477;p59"/>
          <p:cNvSpPr txBox="1"/>
          <p:nvPr/>
        </p:nvSpPr>
        <p:spPr>
          <a:xfrm>
            <a:off x="0" y="378619"/>
            <a:ext cx="9144000" cy="47649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12" y="465534"/>
            <a:ext cx="5831683" cy="462557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 txBox="1"/>
          <p:nvPr/>
        </p:nvSpPr>
        <p:spPr>
          <a:xfrm>
            <a:off x="545875" y="42525"/>
            <a:ext cx="7053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Ejemplos de mejora por ecualización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009591065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 t="15682"/>
          <a:stretch/>
        </p:blipFill>
        <p:spPr>
          <a:xfrm>
            <a:off x="696925" y="1121231"/>
            <a:ext cx="7750175" cy="369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587425" y="331331"/>
            <a:ext cx="70539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Ej. de Especificación del Histograma</a:t>
            </a:r>
            <a:endParaRPr sz="33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823193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61"/>
          <p:cNvGrpSpPr/>
          <p:nvPr/>
        </p:nvGrpSpPr>
        <p:grpSpPr>
          <a:xfrm>
            <a:off x="853752" y="635363"/>
            <a:ext cx="2800891" cy="3125369"/>
            <a:chOff x="2744034" y="1146343"/>
            <a:chExt cx="1827900" cy="2399700"/>
          </a:xfrm>
        </p:grpSpPr>
        <p:sp>
          <p:nvSpPr>
            <p:cNvPr id="492" name="Google Shape;492;p61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rgbClr val="A1C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493" name="Google Shape;493;p61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494" name="Google Shape;494;p61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Ventaja</a:t>
              </a:r>
              <a:endParaRPr sz="1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</a:rPr>
                <a:t>Similar a la expansión o alargamiento del histograma solo que es automáico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FFFFFF"/>
                  </a:solidFill>
                </a:rPr>
                <a:t>Determina de forma automática la función de transferencia (histograma uniforma o plano) 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495" name="Google Shape;495;p61"/>
          <p:cNvGrpSpPr/>
          <p:nvPr/>
        </p:nvGrpSpPr>
        <p:grpSpPr>
          <a:xfrm>
            <a:off x="3645488" y="1340971"/>
            <a:ext cx="2800891" cy="3179363"/>
            <a:chOff x="4572084" y="1597469"/>
            <a:chExt cx="1827900" cy="2399700"/>
          </a:xfrm>
        </p:grpSpPr>
        <p:sp>
          <p:nvSpPr>
            <p:cNvPr id="496" name="Google Shape;496;p61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497" name="Google Shape;497;p61"/>
            <p:cNvSpPr/>
            <p:nvPr/>
          </p:nvSpPr>
          <p:spPr>
            <a:xfrm rot="10800000" flipH="1">
              <a:off x="4662018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498" name="Google Shape;498;p61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Desventaja</a:t>
              </a:r>
              <a:endParaRPr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</a:rPr>
                <a:t>No permite hacer el  realce interactivamentee.</a:t>
              </a:r>
              <a:endParaRPr sz="110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</a:rPr>
                <a:t>Genera un sólo resultado (aproximación a un histograma uniforme)</a:t>
              </a:r>
              <a:endParaRPr sz="110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9" name="Google Shape;499;p61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6583875" y="1903024"/>
            <a:ext cx="2136300" cy="1081200"/>
          </a:xfrm>
          <a:prstGeom prst="wedgeRoundRectCallout">
            <a:avLst>
              <a:gd name="adj1" fmla="val -74280"/>
              <a:gd name="adj2" fmla="val 108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6648530" y="1953294"/>
            <a:ext cx="19329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A veces, requerimos especificar un tipo de histograma con una forma particular capaz de realzar ciertos </a:t>
            </a:r>
            <a:r>
              <a:rPr lang="en-GB" sz="1000" i="1"/>
              <a:t>ng</a:t>
            </a:r>
            <a:r>
              <a:rPr lang="en-GB" sz="1000"/>
              <a:t> </a:t>
            </a:r>
            <a:endParaRPr sz="1600"/>
          </a:p>
        </p:txBody>
      </p:sp>
      <p:pic>
        <p:nvPicPr>
          <p:cNvPr id="502" name="Google Shape;502;p61"/>
          <p:cNvPicPr preferRelativeResize="0"/>
          <p:nvPr/>
        </p:nvPicPr>
        <p:blipFill rotWithShape="1">
          <a:blip r:embed="rId3">
            <a:alphaModFix/>
          </a:blip>
          <a:srcRect l="15668" r="10317" b="88338"/>
          <a:stretch/>
        </p:blipFill>
        <p:spPr>
          <a:xfrm>
            <a:off x="478475" y="156863"/>
            <a:ext cx="3514725" cy="35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 rotWithShape="1">
          <a:blip r:embed="rId4">
            <a:alphaModFix/>
          </a:blip>
          <a:srcRect l="12467" r="12157" b="90122"/>
          <a:stretch/>
        </p:blipFill>
        <p:spPr>
          <a:xfrm>
            <a:off x="3196550" y="4593300"/>
            <a:ext cx="3514726" cy="260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16917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509" name="Google Shape;5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700100"/>
            <a:ext cx="8528925" cy="42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2"/>
          <p:cNvSpPr txBox="1"/>
          <p:nvPr/>
        </p:nvSpPr>
        <p:spPr>
          <a:xfrm>
            <a:off x="323850" y="844153"/>
            <a:ext cx="30528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 b="1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Filtros</a:t>
            </a:r>
            <a:r>
              <a:rPr lang="en-GB" sz="3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774471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16" name="Google Shape;516;p63"/>
          <p:cNvSpPr txBox="1"/>
          <p:nvPr/>
        </p:nvSpPr>
        <p:spPr>
          <a:xfrm>
            <a:off x="250825" y="698897"/>
            <a:ext cx="8748600" cy="3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Convolución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6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Donde:</a:t>
            </a: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7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la función de entrada y h es el operador o filtro. </a:t>
            </a: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</a:rPr>
              <a:t>Nota:</a:t>
            </a:r>
            <a:r>
              <a:rPr lang="en-GB" sz="1700">
                <a:solidFill>
                  <a:schemeClr val="dk1"/>
                </a:solidFill>
              </a:rPr>
              <a:t> </a:t>
            </a: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convolución requiere que una de las dos funciones sea reflejada respecto al origen (h(x; y) ⇒ h(-x;y)), antes de que la integral sea calculada sobre la variable de desplazamiento.</a:t>
            </a:r>
            <a:endParaRPr sz="400"/>
          </a:p>
        </p:txBody>
      </p:sp>
      <p:pic>
        <p:nvPicPr>
          <p:cNvPr id="517" name="Google Shape;51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1329928"/>
            <a:ext cx="5595938" cy="1729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929038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23" name="Google Shape;523;p64"/>
          <p:cNvSpPr txBox="1"/>
          <p:nvPr/>
        </p:nvSpPr>
        <p:spPr>
          <a:xfrm>
            <a:off x="250825" y="698897"/>
            <a:ext cx="8748600" cy="26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Ej, en 2D discreto: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12" y="1275159"/>
            <a:ext cx="4981575" cy="35444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4"/>
          <p:cNvGraphicFramePr/>
          <p:nvPr/>
        </p:nvGraphicFramePr>
        <p:xfrm>
          <a:off x="5026500" y="127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{6486BB5C-DED0-46FA-9CA9-FFAE774D9575}</a:tableStyleId>
              </a:tblPr>
              <a:tblGrid>
                <a:gridCol w="51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6" name="Google Shape;526;p64"/>
          <p:cNvGraphicFramePr/>
          <p:nvPr/>
        </p:nvGraphicFramePr>
        <p:xfrm>
          <a:off x="6441175" y="359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{6486BB5C-DED0-46FA-9CA9-FFAE774D9575}</a:tableStyleId>
              </a:tblPr>
              <a:tblGrid>
                <a:gridCol w="39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885005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32" name="Google Shape;532;p65"/>
          <p:cNvSpPr txBox="1"/>
          <p:nvPr/>
        </p:nvSpPr>
        <p:spPr>
          <a:xfrm>
            <a:off x="906475" y="652968"/>
            <a:ext cx="77031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1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Ej, en 2D discreto:</a:t>
            </a:r>
            <a:endParaRPr sz="7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calcular la convolución en el pixel (2,4) de la imagen se siguen los pasos: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533" name="Google Shape;533;p65"/>
          <p:cNvGrpSpPr/>
          <p:nvPr/>
        </p:nvGrpSpPr>
        <p:grpSpPr>
          <a:xfrm>
            <a:off x="1087494" y="1943409"/>
            <a:ext cx="1834717" cy="1358378"/>
            <a:chOff x="1083025" y="1574025"/>
            <a:chExt cx="1834900" cy="3386632"/>
          </a:xfrm>
        </p:grpSpPr>
        <p:sp>
          <p:nvSpPr>
            <p:cNvPr id="534" name="Google Shape;534;p6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" name="Google Shape;535;p65"/>
            <p:cNvSpPr txBox="1"/>
            <p:nvPr/>
          </p:nvSpPr>
          <p:spPr>
            <a:xfrm>
              <a:off x="1163880" y="4514256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Rotar el filtro de convolución (kernel) 180 grados respecto a su pixel central.</a:t>
              </a:r>
              <a:endParaRPr sz="6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6" name="Google Shape;536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7" name="Google Shape;537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>
            <a:off x="2796474" y="1943371"/>
            <a:ext cx="1834900" cy="2032800"/>
            <a:chOff x="1083025" y="1574025"/>
            <a:chExt cx="1834900" cy="2710400"/>
          </a:xfrm>
        </p:grpSpPr>
        <p:sp>
          <p:nvSpPr>
            <p:cNvPr id="540" name="Google Shape;540;p6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65"/>
            <p:cNvSpPr txBox="1"/>
            <p:nvPr/>
          </p:nvSpPr>
          <p:spPr>
            <a:xfrm>
              <a:off x="1235825" y="3838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Deslizar el filtro rotado de manera que su píxel central quede alineado con el pixel (2,4) de la imagen.</a:t>
              </a:r>
              <a:endParaRPr sz="7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2" name="Google Shape;542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3" name="Google Shape;543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65"/>
          <p:cNvGrpSpPr/>
          <p:nvPr/>
        </p:nvGrpSpPr>
        <p:grpSpPr>
          <a:xfrm>
            <a:off x="4584519" y="2285737"/>
            <a:ext cx="1834900" cy="2375700"/>
            <a:chOff x="1083025" y="1574025"/>
            <a:chExt cx="1834900" cy="3167600"/>
          </a:xfrm>
        </p:grpSpPr>
        <p:sp>
          <p:nvSpPr>
            <p:cNvPr id="546" name="Google Shape;546;p6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7" name="Google Shape;547;p65"/>
            <p:cNvSpPr txBox="1"/>
            <p:nvPr/>
          </p:nvSpPr>
          <p:spPr>
            <a:xfrm>
              <a:off x="1235825" y="42952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Multiplicar cada peso del filtro por los elementos de la imagen que se encuentran debajo.</a:t>
              </a:r>
              <a:endParaRPr sz="1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8" name="Google Shape;548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9" name="Google Shape;549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5"/>
          <p:cNvGrpSpPr/>
          <p:nvPr/>
        </p:nvGrpSpPr>
        <p:grpSpPr>
          <a:xfrm>
            <a:off x="6450183" y="2628629"/>
            <a:ext cx="1834900" cy="1393500"/>
            <a:chOff x="1083025" y="1574025"/>
            <a:chExt cx="1834900" cy="1858000"/>
          </a:xfrm>
        </p:grpSpPr>
        <p:sp>
          <p:nvSpPr>
            <p:cNvPr id="552" name="Google Shape;552;p65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3" name="Google Shape;553;p65"/>
            <p:cNvSpPr txBox="1"/>
            <p:nvPr/>
          </p:nvSpPr>
          <p:spPr>
            <a:xfrm>
              <a:off x="1215700" y="2694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Sumar los productos individuales calculados en el paso 3</a:t>
              </a:r>
              <a:endParaRPr sz="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54" name="Google Shape;554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5" name="Google Shape;555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7031762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562" name="Google Shape;56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225" y="1006078"/>
            <a:ext cx="6448424" cy="396478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6"/>
          <p:cNvSpPr txBox="1"/>
          <p:nvPr/>
        </p:nvSpPr>
        <p:spPr>
          <a:xfrm>
            <a:off x="250825" y="698897"/>
            <a:ext cx="87486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Ej, en 2D discreto: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967398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>
            <a:spLocks noGrp="1"/>
          </p:cNvSpPr>
          <p:nvPr>
            <p:ph type="title"/>
          </p:nvPr>
        </p:nvSpPr>
        <p:spPr>
          <a:xfrm>
            <a:off x="250825" y="284559"/>
            <a:ext cx="5543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Filtro Laplaciano</a:t>
            </a:r>
            <a:endParaRPr/>
          </a:p>
        </p:txBody>
      </p:sp>
      <p:sp>
        <p:nvSpPr>
          <p:cNvPr id="569" name="Google Shape;569;p67"/>
          <p:cNvSpPr txBox="1"/>
          <p:nvPr/>
        </p:nvSpPr>
        <p:spPr>
          <a:xfrm>
            <a:off x="611187" y="1008459"/>
            <a:ext cx="84978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2476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4"/>
              <a:buFont typeface="Noto Sans Symbols"/>
              <a:buChar char="🞂"/>
            </a:pPr>
            <a:r>
              <a:rPr lang="en-GB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términos derivativos se calculan como una extensión de:</a:t>
            </a:r>
            <a:endParaRPr sz="1000"/>
          </a:p>
          <a:p>
            <a:pPr marL="273050" marR="0" lvl="0" indent="-15722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15722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endParaRPr sz="2000">
              <a:solidFill>
                <a:schemeClr val="dk1"/>
              </a:solidFill>
            </a:endParaRPr>
          </a:p>
          <a:p>
            <a:pPr marL="273050" marR="0" lvl="0" indent="-15722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endParaRPr sz="2000">
              <a:solidFill>
                <a:schemeClr val="dk1"/>
              </a:solidFill>
            </a:endParaRPr>
          </a:p>
          <a:p>
            <a:pPr marL="273050" marR="0" lvl="0" indent="-24765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24"/>
              <a:buFont typeface="Noto Sans Symbols"/>
              <a:buChar char="🞂"/>
            </a:pPr>
            <a:r>
              <a:rPr lang="en-GB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Sustituyendo ambas ecuaciones en la anterior, tenemos que: </a:t>
            </a:r>
            <a:endParaRPr sz="1000"/>
          </a:p>
          <a:p>
            <a:pPr marL="273050" marR="0" lvl="0" indent="-15722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endParaRPr sz="2000">
              <a:solidFill>
                <a:schemeClr val="dk1"/>
              </a:solidFill>
            </a:endParaRPr>
          </a:p>
          <a:p>
            <a:pPr marL="273050" marR="0" lvl="0" indent="-15722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endParaRPr sz="2000">
              <a:solidFill>
                <a:schemeClr val="dk1"/>
              </a:solidFill>
            </a:endParaRPr>
          </a:p>
          <a:p>
            <a:pPr marL="273050" marR="0" lvl="0" indent="-24765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24"/>
              <a:buFont typeface="Noto Sans Symbols"/>
              <a:buChar char="🞂"/>
            </a:pPr>
            <a:r>
              <a:rPr lang="en-GB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que es equivalente a una máscara de la forma:</a:t>
            </a:r>
            <a:endParaRPr sz="1000"/>
          </a:p>
        </p:txBody>
      </p:sp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12" y="1363265"/>
            <a:ext cx="3221831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3412" y="2856894"/>
            <a:ext cx="5861447" cy="27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4276" y="3880427"/>
            <a:ext cx="2652585" cy="80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3401" y="3880427"/>
            <a:ext cx="1212350" cy="807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830557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8"/>
          <p:cNvSpPr txBox="1">
            <a:spLocks noGrp="1"/>
          </p:cNvSpPr>
          <p:nvPr>
            <p:ph type="title"/>
          </p:nvPr>
        </p:nvSpPr>
        <p:spPr>
          <a:xfrm>
            <a:off x="468312" y="844153"/>
            <a:ext cx="55434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Filtro Laplaciano</a:t>
            </a:r>
            <a:endParaRPr/>
          </a:p>
        </p:txBody>
      </p:sp>
      <p:sp>
        <p:nvSpPr>
          <p:cNvPr id="579" name="Google Shape;579;p68"/>
          <p:cNvSpPr txBox="1"/>
          <p:nvPr/>
        </p:nvSpPr>
        <p:spPr>
          <a:xfrm>
            <a:off x="323850" y="1947863"/>
            <a:ext cx="84978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468312" y="1545431"/>
            <a:ext cx="8172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Otra variante en las máscaras laplacianas son la inversión del signo de los elementos que conforman la misma, como pueden ser:</a:t>
            </a:r>
            <a:endParaRPr sz="500"/>
          </a:p>
        </p:txBody>
      </p:sp>
      <p:pic>
        <p:nvPicPr>
          <p:cNvPr id="581" name="Google Shape;58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2703909"/>
            <a:ext cx="1566863" cy="158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7" y="2678906"/>
            <a:ext cx="1619250" cy="16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2812" y="2703909"/>
            <a:ext cx="1485900" cy="156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4025" y="2734865"/>
            <a:ext cx="1418034" cy="1512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792976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00" y="1541225"/>
            <a:ext cx="5818025" cy="34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>
            <a:off x="0" y="532397"/>
            <a:ext cx="9144000" cy="813900"/>
          </a:xfrm>
          <a:prstGeom prst="rect">
            <a:avLst/>
          </a:prstGeom>
          <a:solidFill>
            <a:srgbClr val="FE96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 Pre-procesamiento  </a:t>
            </a:r>
            <a:endParaRPr sz="1000"/>
          </a:p>
        </p:txBody>
      </p:sp>
      <p:sp>
        <p:nvSpPr>
          <p:cNvPr id="285" name="Google Shape;285;p42"/>
          <p:cNvSpPr txBox="1"/>
          <p:nvPr/>
        </p:nvSpPr>
        <p:spPr>
          <a:xfrm>
            <a:off x="170350" y="2921456"/>
            <a:ext cx="1948500" cy="7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Qué información (rasgos) deseamos obtener, por ej.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86" name="Google Shape;286;p42"/>
          <p:cNvSpPr txBox="1"/>
          <p:nvPr/>
        </p:nvSpPr>
        <p:spPr>
          <a:xfrm>
            <a:off x="2788650" y="2614325"/>
            <a:ext cx="1632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una escena (imagen o vídeo)?</a:t>
            </a: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6324050" y="2533550"/>
            <a:ext cx="138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 un audio?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4209025" y="2167181"/>
            <a:ext cx="18087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 una muestra de agua contmainada?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6017725" y="1927338"/>
            <a:ext cx="778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etc.</a:t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2140650" y="3139856"/>
            <a:ext cx="208200" cy="3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839724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285875"/>
            <a:ext cx="6047184" cy="222765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9"/>
          <p:cNvSpPr txBox="1"/>
          <p:nvPr/>
        </p:nvSpPr>
        <p:spPr>
          <a:xfrm>
            <a:off x="912812" y="929878"/>
            <a:ext cx="79296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Dependiendo del valor de T, obtenemos: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4 puntos, si ( 0 &lt; T &lt;=9 )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 punto, si ( 9 &lt; T &lt; =72)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Ningún punto, si ( T &gt; 72 )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530295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96" name="Google Shape;596;p70"/>
          <p:cNvSpPr txBox="1"/>
          <p:nvPr/>
        </p:nvSpPr>
        <p:spPr>
          <a:xfrm>
            <a:off x="179387" y="519113"/>
            <a:ext cx="8748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 . Filtro Kanny</a:t>
            </a:r>
            <a:endParaRPr/>
          </a:p>
        </p:txBody>
      </p:sp>
      <p:sp>
        <p:nvSpPr>
          <p:cNvPr id="597" name="Google Shape;597;p70"/>
          <p:cNvSpPr txBox="1"/>
          <p:nvPr/>
        </p:nvSpPr>
        <p:spPr>
          <a:xfrm>
            <a:off x="900112" y="1059656"/>
            <a:ext cx="68787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 variando el valor del umbral y la desviación estándar</a:t>
            </a:r>
            <a:endParaRPr/>
          </a:p>
        </p:txBody>
      </p:sp>
      <p:pic>
        <p:nvPicPr>
          <p:cNvPr id="598" name="Google Shape;598;p70"/>
          <p:cNvPicPr preferRelativeResize="0"/>
          <p:nvPr/>
        </p:nvPicPr>
        <p:blipFill rotWithShape="1">
          <a:blip r:embed="rId3">
            <a:alphaModFix/>
          </a:blip>
          <a:srcRect r="61124"/>
          <a:stretch/>
        </p:blipFill>
        <p:spPr>
          <a:xfrm>
            <a:off x="179387" y="1491853"/>
            <a:ext cx="2952751" cy="2259806"/>
          </a:xfrm>
          <a:prstGeom prst="rect">
            <a:avLst/>
          </a:prstGeom>
          <a:noFill/>
          <a:ln>
            <a:noFill/>
          </a:ln>
          <a:effectLst>
            <a:outerShdw blurRad="63500" dist="139700" dir="2700000">
              <a:srgbClr val="333333">
                <a:alpha val="64709"/>
              </a:srgbClr>
            </a:outerShdw>
          </a:effectLst>
        </p:spPr>
      </p:pic>
      <p:sp>
        <p:nvSpPr>
          <p:cNvPr id="599" name="Google Shape;599;p70"/>
          <p:cNvSpPr txBox="1"/>
          <p:nvPr/>
        </p:nvSpPr>
        <p:spPr>
          <a:xfrm>
            <a:off x="3196125" y="3796175"/>
            <a:ext cx="2726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Convolución con una máscara de 3x3, σ =0.5, umbral=75</a:t>
            </a:r>
            <a:endParaRPr sz="600"/>
          </a:p>
        </p:txBody>
      </p:sp>
      <p:sp>
        <p:nvSpPr>
          <p:cNvPr id="600" name="Google Shape;600;p70"/>
          <p:cNvSpPr txBox="1"/>
          <p:nvPr/>
        </p:nvSpPr>
        <p:spPr>
          <a:xfrm>
            <a:off x="6161800" y="3796175"/>
            <a:ext cx="19653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Convolución con una máscara de 7x7, σ=0.45, umbral=10</a:t>
            </a:r>
            <a:endParaRPr sz="600"/>
          </a:p>
        </p:txBody>
      </p:sp>
      <p:pic>
        <p:nvPicPr>
          <p:cNvPr id="601" name="Google Shape;601;p70"/>
          <p:cNvPicPr preferRelativeResize="0"/>
          <p:nvPr/>
        </p:nvPicPr>
        <p:blipFill rotWithShape="1">
          <a:blip r:embed="rId3">
            <a:alphaModFix/>
          </a:blip>
          <a:srcRect l="62579" t="-2385"/>
          <a:stretch/>
        </p:blipFill>
        <p:spPr>
          <a:xfrm>
            <a:off x="3132137" y="1437084"/>
            <a:ext cx="28416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362" y="1491853"/>
            <a:ext cx="2106215" cy="223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20115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08" name="Google Shape;608;p71"/>
          <p:cNvSpPr txBox="1"/>
          <p:nvPr/>
        </p:nvSpPr>
        <p:spPr>
          <a:xfrm>
            <a:off x="684212" y="1059656"/>
            <a:ext cx="7827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</a:t>
            </a: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entre el detector de bordes de a) Sobel y de b) Canny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707356"/>
            <a:ext cx="2464594" cy="24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07356"/>
            <a:ext cx="2471738" cy="245030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1"/>
          <p:cNvSpPr txBox="1"/>
          <p:nvPr/>
        </p:nvSpPr>
        <p:spPr>
          <a:xfrm>
            <a:off x="1284287" y="4192190"/>
            <a:ext cx="2095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Imagen filtrada</a:t>
            </a:r>
            <a:endParaRPr sz="600"/>
          </a:p>
        </p:txBody>
      </p:sp>
      <p:sp>
        <p:nvSpPr>
          <p:cNvPr id="612" name="Google Shape;612;p71"/>
          <p:cNvSpPr txBox="1"/>
          <p:nvPr/>
        </p:nvSpPr>
        <p:spPr>
          <a:xfrm>
            <a:off x="5130800" y="4198144"/>
            <a:ext cx="2108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Imagen filtrada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412652831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18" name="Google Shape;618;p72"/>
          <p:cNvSpPr txBox="1"/>
          <p:nvPr/>
        </p:nvSpPr>
        <p:spPr>
          <a:xfrm>
            <a:off x="250825" y="698897"/>
            <a:ext cx="8748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Correlación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9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Donde </a:t>
            </a:r>
            <a:r>
              <a:rPr lang="en-GB" sz="15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la función de entrada y h es el operador o filtro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(template).</a:t>
            </a:r>
            <a:endParaRPr sz="500"/>
          </a:p>
        </p:txBody>
      </p:sp>
      <p:pic>
        <p:nvPicPr>
          <p:cNvPr id="619" name="Google Shape;61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912" y="1329928"/>
            <a:ext cx="5768578" cy="183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69794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25" name="Google Shape;625;p73"/>
          <p:cNvSpPr txBox="1"/>
          <p:nvPr/>
        </p:nvSpPr>
        <p:spPr>
          <a:xfrm>
            <a:off x="250825" y="698897"/>
            <a:ext cx="8748600" cy="26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Correlación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0737" y="1368028"/>
            <a:ext cx="4725591" cy="35194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7" name="Google Shape;627;p73"/>
          <p:cNvGraphicFramePr/>
          <p:nvPr/>
        </p:nvGraphicFramePr>
        <p:xfrm>
          <a:off x="4419600" y="138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{6486BB5C-DED0-46FA-9CA9-FFAE774D9575}</a:tableStyleId>
              </a:tblPr>
              <a:tblGrid>
                <a:gridCol w="47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8" name="Google Shape;628;p73"/>
          <p:cNvGraphicFramePr/>
          <p:nvPr/>
        </p:nvGraphicFramePr>
        <p:xfrm>
          <a:off x="5520700" y="361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{6486BB5C-DED0-46FA-9CA9-FFAE774D9575}</a:tableStyleId>
              </a:tblPr>
              <a:tblGrid>
                <a:gridCol w="4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1024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34" name="Google Shape;634;p74"/>
          <p:cNvSpPr txBox="1"/>
          <p:nvPr/>
        </p:nvSpPr>
        <p:spPr>
          <a:xfrm>
            <a:off x="906475" y="652968"/>
            <a:ext cx="77031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1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Ej, en 2D discreto:</a:t>
            </a:r>
            <a:endParaRPr sz="7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1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calcular la </a:t>
            </a:r>
            <a:r>
              <a:rPr lang="en-GB" sz="1700">
                <a:solidFill>
                  <a:schemeClr val="dk1"/>
                </a:solidFill>
              </a:rPr>
              <a:t>correlación </a:t>
            </a:r>
            <a:r>
              <a:rPr lang="en-GB" sz="1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el pixel (2,4) de la imagen se siguen los pasos: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7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635" name="Google Shape;635;p74"/>
          <p:cNvGrpSpPr/>
          <p:nvPr/>
        </p:nvGrpSpPr>
        <p:grpSpPr>
          <a:xfrm>
            <a:off x="1956994" y="1989328"/>
            <a:ext cx="1834717" cy="1740351"/>
            <a:chOff x="1083025" y="1574025"/>
            <a:chExt cx="1834900" cy="4338945"/>
          </a:xfrm>
        </p:grpSpPr>
        <p:sp>
          <p:nvSpPr>
            <p:cNvPr id="636" name="Google Shape;636;p7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7" name="Google Shape;637;p74"/>
            <p:cNvSpPr txBox="1"/>
            <p:nvPr/>
          </p:nvSpPr>
          <p:spPr>
            <a:xfrm>
              <a:off x="1163889" y="2844570"/>
              <a:ext cx="1526400" cy="30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Deslizar el filtro rotado de manera que su pixel central quede alineado con el pixel (2,4) de la imagen.</a:t>
              </a:r>
              <a:endParaRPr sz="5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38" name="Google Shape;638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9" name="Google Shape;639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640" name="Google Shape;640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74"/>
          <p:cNvGrpSpPr/>
          <p:nvPr/>
        </p:nvGrpSpPr>
        <p:grpSpPr>
          <a:xfrm>
            <a:off x="3665974" y="1989290"/>
            <a:ext cx="1834900" cy="2410998"/>
            <a:chOff x="1083025" y="1574025"/>
            <a:chExt cx="1834900" cy="3214664"/>
          </a:xfrm>
        </p:grpSpPr>
        <p:sp>
          <p:nvSpPr>
            <p:cNvPr id="642" name="Google Shape;642;p7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74"/>
            <p:cNvSpPr txBox="1"/>
            <p:nvPr/>
          </p:nvSpPr>
          <p:spPr>
            <a:xfrm>
              <a:off x="1235826" y="3837989"/>
              <a:ext cx="15051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Multiplicar cada peso del filtro por los elementos de la imagen que se encuentran debajo.</a:t>
              </a:r>
              <a:endParaRPr sz="2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44" name="Google Shape;644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646" name="Google Shape;646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74"/>
          <p:cNvGrpSpPr/>
          <p:nvPr/>
        </p:nvGrpSpPr>
        <p:grpSpPr>
          <a:xfrm>
            <a:off x="5454019" y="2331656"/>
            <a:ext cx="1834900" cy="1884900"/>
            <a:chOff x="1083025" y="1574025"/>
            <a:chExt cx="1834900" cy="2513200"/>
          </a:xfrm>
        </p:grpSpPr>
        <p:sp>
          <p:nvSpPr>
            <p:cNvPr id="648" name="Google Shape;648;p7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74"/>
            <p:cNvSpPr txBox="1"/>
            <p:nvPr/>
          </p:nvSpPr>
          <p:spPr>
            <a:xfrm>
              <a:off x="1235831" y="2883625"/>
              <a:ext cx="1505100" cy="12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</a:rPr>
                <a:t>Sumar los productos individuales calculados en el paso 3</a:t>
              </a:r>
              <a:endParaRPr sz="2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50" name="Google Shape;650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1" name="Google Shape;651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3759914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658" name="Google Shape;65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212" y="1059656"/>
            <a:ext cx="6287691" cy="394215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5"/>
          <p:cNvSpPr txBox="1"/>
          <p:nvPr/>
        </p:nvSpPr>
        <p:spPr>
          <a:xfrm>
            <a:off x="323850" y="627459"/>
            <a:ext cx="33195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Ej, en 2D discreto: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943785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945" name="Google Shape;94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7" y="1059656"/>
            <a:ext cx="6363891" cy="278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286225" y="122850"/>
            <a:ext cx="4830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200" b="1" i="0" u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Mejoramiento vs Restauración</a:t>
            </a:r>
            <a:endParaRPr sz="800" b="1">
              <a:solidFill>
                <a:srgbClr val="666666"/>
              </a:solidFill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325" y="368551"/>
            <a:ext cx="8282401" cy="464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993235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612" y="542934"/>
            <a:ext cx="6142434" cy="4387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/>
        </p:nvSpPr>
        <p:spPr>
          <a:xfrm>
            <a:off x="442912" y="542925"/>
            <a:ext cx="2233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Mejoramiento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55265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442912" y="542925"/>
            <a:ext cx="21939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Restauración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12" y="1241822"/>
            <a:ext cx="3014663" cy="2993231"/>
          </a:xfrm>
          <a:prstGeom prst="rect">
            <a:avLst/>
          </a:prstGeom>
          <a:noFill/>
          <a:ln>
            <a:noFill/>
          </a:ln>
          <a:effectLst>
            <a:outerShdw blurRad="63500" dist="139700" dir="2700000">
              <a:srgbClr val="333333">
                <a:alpha val="64709"/>
              </a:srgbClr>
            </a:outerShdw>
          </a:effectLst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012" y="1263253"/>
            <a:ext cx="2957512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17678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/>
          <p:nvPr/>
        </p:nvSpPr>
        <p:spPr>
          <a:xfrm>
            <a:off x="618675" y="891600"/>
            <a:ext cx="5131200" cy="3260700"/>
          </a:xfrm>
          <a:prstGeom prst="bevel">
            <a:avLst>
              <a:gd name="adj" fmla="val 676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 b="89291"/>
          <a:stretch/>
        </p:blipFill>
        <p:spPr>
          <a:xfrm>
            <a:off x="590550" y="287662"/>
            <a:ext cx="7471901" cy="42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l="46529" t="10920" r="-1314" b="21584"/>
          <a:stretch/>
        </p:blipFill>
        <p:spPr>
          <a:xfrm>
            <a:off x="1236400" y="1234069"/>
            <a:ext cx="4035926" cy="257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 rotWithShape="1">
          <a:blip r:embed="rId3">
            <a:alphaModFix/>
          </a:blip>
          <a:srcRect l="-2013" t="17601" r="50384" b="3608"/>
          <a:stretch/>
        </p:blipFill>
        <p:spPr>
          <a:xfrm>
            <a:off x="5804144" y="2122350"/>
            <a:ext cx="3178856" cy="2575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6506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t="10442" b="64148"/>
          <a:stretch/>
        </p:blipFill>
        <p:spPr>
          <a:xfrm>
            <a:off x="611175" y="946725"/>
            <a:ext cx="5852650" cy="90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 rotWithShape="1">
          <a:blip r:embed="rId3">
            <a:alphaModFix/>
          </a:blip>
          <a:srcRect b="92090"/>
          <a:stretch/>
        </p:blipFill>
        <p:spPr>
          <a:xfrm>
            <a:off x="611175" y="189300"/>
            <a:ext cx="7389824" cy="3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/>
          <p:nvPr/>
        </p:nvSpPr>
        <p:spPr>
          <a:xfrm>
            <a:off x="612550" y="983456"/>
            <a:ext cx="6000600" cy="909300"/>
          </a:xfrm>
          <a:prstGeom prst="wedgeRoundRectCallout">
            <a:avLst>
              <a:gd name="adj1" fmla="val 22655"/>
              <a:gd name="adj2" fmla="val 86375"/>
              <a:gd name="adj3" fmla="val 0"/>
            </a:avLst>
          </a:prstGeom>
          <a:noFill/>
          <a:ln w="28575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 rotWithShape="1">
          <a:blip r:embed="rId3">
            <a:alphaModFix/>
          </a:blip>
          <a:srcRect t="37091"/>
          <a:stretch/>
        </p:blipFill>
        <p:spPr>
          <a:xfrm>
            <a:off x="1963300" y="2443762"/>
            <a:ext cx="6529525" cy="2511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60792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 t="9452" b="-1313"/>
          <a:stretch/>
        </p:blipFill>
        <p:spPr>
          <a:xfrm>
            <a:off x="838200" y="975619"/>
            <a:ext cx="7467600" cy="383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 rotWithShape="1">
          <a:blip r:embed="rId4">
            <a:alphaModFix/>
          </a:blip>
          <a:srcRect b="92090"/>
          <a:stretch/>
        </p:blipFill>
        <p:spPr>
          <a:xfrm>
            <a:off x="611175" y="189300"/>
            <a:ext cx="7389824" cy="357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051944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99F9B3793FA94CBD8125813BEB9B3F" ma:contentTypeVersion="2" ma:contentTypeDescription="Create a new document." ma:contentTypeScope="" ma:versionID="f6c5828bfcf2c7ef6c5613345b4cd193">
  <xsd:schema xmlns:xsd="http://www.w3.org/2001/XMLSchema" xmlns:xs="http://www.w3.org/2001/XMLSchema" xmlns:p="http://schemas.microsoft.com/office/2006/metadata/properties" xmlns:ns2="8b6f80a5-2a3b-4025-8edd-f312bc1cd86a" targetNamespace="http://schemas.microsoft.com/office/2006/metadata/properties" ma:root="true" ma:fieldsID="0fdcb5c8e16a73d49070157ece263303" ns2:_="">
    <xsd:import namespace="8b6f80a5-2a3b-4025-8edd-f312bc1cd8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f80a5-2a3b-4025-8edd-f312bc1cd8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1CA6D2-CE3F-47CD-805A-34F54EBB7E99}"/>
</file>

<file path=customXml/itemProps2.xml><?xml version="1.0" encoding="utf-8"?>
<ds:datastoreItem xmlns:ds="http://schemas.openxmlformats.org/officeDocument/2006/customXml" ds:itemID="{AA4F6D6E-D634-4203-ABBA-AED9DF6699F1}"/>
</file>

<file path=customXml/itemProps3.xml><?xml version="1.0" encoding="utf-8"?>
<ds:datastoreItem xmlns:ds="http://schemas.openxmlformats.org/officeDocument/2006/customXml" ds:itemID="{3E4FC397-2B95-4E77-836E-03ABB3853FD4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821</Words>
  <Application>Microsoft Office PowerPoint</Application>
  <PresentationFormat>Presentación en pantalla (16:9)</PresentationFormat>
  <Paragraphs>190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Roboto</vt:lpstr>
      <vt:lpstr>Arial</vt:lpstr>
      <vt:lpstr>Noto Sans Symbols</vt:lpstr>
      <vt:lpstr>Times New Roman</vt:lpstr>
      <vt:lpstr>Simple Light</vt:lpstr>
      <vt:lpstr>RECONOCIMIENTO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Ej. Filtro Laplaciano</vt:lpstr>
      <vt:lpstr>Ej. Filtro Laplaciano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PATRONES</dc:title>
  <dc:creator>Fam Guzman Cruz</dc:creator>
  <cp:lastModifiedBy>María Elena Cruz Meza</cp:lastModifiedBy>
  <cp:revision>2</cp:revision>
  <dcterms:modified xsi:type="dcterms:W3CDTF">2020-10-13T23:48:34Z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0x0101003199F9B3793FA94CBD8125813BEB9B3F</vt:lpwstr>
  </property>
</Properties>
</file>